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5" r:id="rId1"/>
  </p:sldMasterIdLst>
  <p:sldIdLst>
    <p:sldId id="274" r:id="rId2"/>
    <p:sldId id="270" r:id="rId3"/>
    <p:sldId id="271" r:id="rId4"/>
    <p:sldId id="258" r:id="rId5"/>
    <p:sldId id="262" r:id="rId6"/>
    <p:sldId id="263" r:id="rId7"/>
    <p:sldId id="264" r:id="rId8"/>
    <p:sldId id="272" r:id="rId9"/>
    <p:sldId id="273" r:id="rId10"/>
    <p:sldId id="268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FF00FF"/>
    <a:srgbClr val="00CC00"/>
    <a:srgbClr val="FFFF00"/>
    <a:srgbClr val="FF330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761" autoAdjust="0"/>
  </p:normalViewPr>
  <p:slideViewPr>
    <p:cSldViewPr>
      <p:cViewPr varScale="1">
        <p:scale>
          <a:sx n="78" d="100"/>
          <a:sy n="78" d="100"/>
        </p:scale>
        <p:origin x="173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pPr>
              <a:defRPr/>
            </a:pPr>
            <a:fld id="{A99ECB42-C3E6-4BE2-AF74-72668FAC56E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134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6F4AE54B-B779-4B1B-BDC2-2AEC2EE02C6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46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6F4AE54B-B779-4B1B-BDC2-2AEC2EE02C6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139888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6F4AE54B-B779-4B1B-BDC2-2AEC2EE02C6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79760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6F4AE54B-B779-4B1B-BDC2-2AEC2EE02C6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415808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6F4AE54B-B779-4B1B-BDC2-2AEC2EE02C6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7103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E15717-09BF-49C1-A1F6-BF693E919E1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55876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077941-FB33-4967-B88C-FF66A1C162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70770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D36E0E-62C4-4785-B490-C0A5FB7A8C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641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205629-F91C-477C-BEB4-2229716220C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620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3068BE0B-30E3-4591-818C-FFC476F8DE3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44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26BB3F5F-76C2-4D62-8931-E3DB4CC6587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5567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D7FF9816-A315-4227-A102-EE73F26052E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571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BD3A40-E6DD-4A44-9BDA-9CF5FD4EFFD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236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8E17FC-7E4E-4AC9-922C-312E22A4078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9993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BFB3B6-8FAF-40E6-BB7D-530410CACF4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989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6AB0DF62-C626-4D23-B940-826531A0127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7557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>
              <a:defRPr/>
            </a:pPr>
            <a:fld id="{6F4AE54B-B779-4B1B-BDC2-2AEC2EE02C6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277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  <p:sldLayoutId id="2147483720" r:id="rId15"/>
    <p:sldLayoutId id="2147483721" r:id="rId16"/>
    <p:sldLayoutId id="214748372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576" y="2204864"/>
            <a:ext cx="4038600" cy="4914900"/>
          </a:xfrm>
        </p:spPr>
        <p:txBody>
          <a:bodyPr/>
          <a:lstStyle/>
          <a:p>
            <a:pPr eaLnBrk="1" hangingPunct="1">
              <a:defRPr/>
            </a:pPr>
            <a:r>
              <a:rPr lang="ru-RU" sz="4400" b="1" dirty="0" smtClean="0">
                <a:solidFill>
                  <a:srgbClr val="FF3300"/>
                </a:solidFill>
              </a:rPr>
              <a:t>Д О Б Р А Я</a:t>
            </a:r>
          </a:p>
          <a:p>
            <a:pPr eaLnBrk="1" hangingPunct="1">
              <a:defRPr/>
            </a:pPr>
            <a:endParaRPr lang="ru-RU" sz="4400" dirty="0" smtClean="0">
              <a:solidFill>
                <a:srgbClr val="FF3300"/>
              </a:solidFill>
            </a:endParaRPr>
          </a:p>
          <a:p>
            <a:pPr eaLnBrk="1" hangingPunct="1">
              <a:defRPr/>
            </a:pPr>
            <a:r>
              <a:rPr lang="ru-RU" sz="4400" b="1" dirty="0" smtClean="0">
                <a:solidFill>
                  <a:srgbClr val="FFFF00"/>
                </a:solidFill>
              </a:rPr>
              <a:t>Д О Р О Г А</a:t>
            </a:r>
          </a:p>
          <a:p>
            <a:pPr eaLnBrk="1" hangingPunct="1">
              <a:defRPr/>
            </a:pPr>
            <a:endParaRPr lang="ru-RU" sz="3600" dirty="0" smtClean="0">
              <a:solidFill>
                <a:srgbClr val="FFFF00"/>
              </a:solidFill>
            </a:endParaRPr>
          </a:p>
          <a:p>
            <a:pPr eaLnBrk="1" hangingPunct="1">
              <a:defRPr/>
            </a:pPr>
            <a:r>
              <a:rPr lang="ru-RU" sz="4200" b="1" dirty="0" smtClean="0">
                <a:solidFill>
                  <a:srgbClr val="00CC00"/>
                </a:solidFill>
              </a:rPr>
              <a:t>Д Е Т С Т В А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1200" b="1" dirty="0" smtClean="0">
              <a:solidFill>
                <a:srgbClr val="00CC00"/>
              </a:solidFill>
            </a:endParaRPr>
          </a:p>
        </p:txBody>
      </p:sp>
      <p:graphicFrame>
        <p:nvGraphicFramePr>
          <p:cNvPr id="3076" name="Object 8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620193360"/>
              </p:ext>
            </p:extLst>
          </p:nvPr>
        </p:nvGraphicFramePr>
        <p:xfrm>
          <a:off x="5549900" y="1268413"/>
          <a:ext cx="2784475" cy="4968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r:id="rId3" imgW="1776413" imgH="3170238" progId="">
                  <p:embed/>
                </p:oleObj>
              </mc:Choice>
              <mc:Fallback>
                <p:oleObj r:id="rId3" imgW="1776413" imgH="3170238" progId="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49900" y="1268413"/>
                        <a:ext cx="2784475" cy="49688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609600" y="260648"/>
            <a:ext cx="7772400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2800" b="1" kern="0" dirty="0" smtClean="0">
                <a:solidFill>
                  <a:srgbClr val="FF3300"/>
                </a:solidFill>
                <a:latin typeface="Arial Black" panose="020B0A04020102020204" pitchFamily="34" charset="0"/>
              </a:rPr>
              <a:t>Правила дорожного движения для школьников </a:t>
            </a:r>
            <a:br>
              <a:rPr lang="ru-RU" sz="2800" b="1" kern="0" dirty="0" smtClean="0">
                <a:solidFill>
                  <a:srgbClr val="FF3300"/>
                </a:solidFill>
                <a:latin typeface="Arial Black" panose="020B0A04020102020204" pitchFamily="34" charset="0"/>
              </a:rPr>
            </a:br>
            <a:r>
              <a:rPr lang="ru-RU" sz="2800" b="1" kern="0" dirty="0" smtClean="0">
                <a:solidFill>
                  <a:srgbClr val="FF3300"/>
                </a:solidFill>
                <a:latin typeface="Arial Black" panose="020B0A04020102020204" pitchFamily="34" charset="0"/>
              </a:rPr>
              <a:t>1-5 классов</a:t>
            </a:r>
            <a:endParaRPr lang="ru-RU" sz="2800" b="1" kern="0" dirty="0" smtClean="0">
              <a:solidFill>
                <a:srgbClr val="FF3300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990947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6600" b="1" dirty="0" smtClean="0">
                <a:solidFill>
                  <a:srgbClr val="FF3300"/>
                </a:solidFill>
              </a:rPr>
              <a:t>Ребята!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445503" y="1286474"/>
            <a:ext cx="8229600" cy="2620888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800" b="1" dirty="0" smtClean="0">
                <a:solidFill>
                  <a:srgbClr val="FF3300"/>
                </a:solidFill>
              </a:rPr>
              <a:t>Соблюдайте </a:t>
            </a:r>
            <a:r>
              <a:rPr lang="ru-RU" sz="4800" b="1" dirty="0" smtClean="0">
                <a:solidFill>
                  <a:srgbClr val="FF3300"/>
                </a:solidFill>
              </a:rPr>
              <a:t>правила дорожного движения!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800" b="1" dirty="0" smtClean="0">
                <a:solidFill>
                  <a:srgbClr val="FF3300"/>
                </a:solidFill>
              </a:rPr>
              <a:t>ЛЮБИТЕ  ЖИЗНЬ!</a:t>
            </a:r>
          </a:p>
        </p:txBody>
      </p:sp>
      <p:pic>
        <p:nvPicPr>
          <p:cNvPr id="4" name="Picture 21" descr="pe01821_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808" y="3717032"/>
            <a:ext cx="3028801" cy="2807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WordArt 19"/>
          <p:cNvSpPr>
            <a:spLocks noChangeArrowheads="1" noChangeShapeType="1" noTextEdit="1"/>
          </p:cNvSpPr>
          <p:nvPr/>
        </p:nvSpPr>
        <p:spPr bwMode="auto">
          <a:xfrm>
            <a:off x="611560" y="4391727"/>
            <a:ext cx="8147050" cy="2160588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5935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FF00FF"/>
                </a:solidFill>
                <a:latin typeface="Impact"/>
              </a:rPr>
              <a:t>Спасибо за внимание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9CCFF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9CCFF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FF00FF"/>
                </a:solidFill>
              </a:rPr>
              <a:t>Безопасность на дорогах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1835696" y="1628800"/>
            <a:ext cx="6591985" cy="396044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ru-RU" sz="2600" b="1" dirty="0" smtClean="0"/>
              <a:t>Лучший способ сохранить свою жизнь на дорогах – соблюдать </a:t>
            </a:r>
            <a:r>
              <a:rPr lang="ru-RU" sz="2600" b="1" dirty="0" smtClean="0">
                <a:solidFill>
                  <a:srgbClr val="FF3300"/>
                </a:solidFill>
              </a:rPr>
              <a:t>ПРАВИЛА</a:t>
            </a:r>
            <a:r>
              <a:rPr lang="ru-RU" sz="2600" b="1" dirty="0" smtClean="0"/>
              <a:t>  </a:t>
            </a:r>
            <a:r>
              <a:rPr lang="ru-RU" sz="2600" b="1" dirty="0" smtClean="0">
                <a:solidFill>
                  <a:srgbClr val="FFFF00"/>
                </a:solidFill>
              </a:rPr>
              <a:t>ДОРОЖНОГО</a:t>
            </a:r>
            <a:r>
              <a:rPr lang="ru-RU" sz="2600" b="1" dirty="0" smtClean="0"/>
              <a:t>  </a:t>
            </a:r>
            <a:r>
              <a:rPr lang="ru-RU" sz="2600" b="1" dirty="0" smtClean="0">
                <a:solidFill>
                  <a:srgbClr val="00CC00"/>
                </a:solidFill>
              </a:rPr>
              <a:t>ДВИЖЕНИЯ.</a:t>
            </a:r>
          </a:p>
          <a:p>
            <a:pPr eaLnBrk="1" hangingPunct="1">
              <a:defRPr/>
            </a:pPr>
            <a:r>
              <a:rPr lang="ru-RU" sz="2800" b="1" u="sng" dirty="0" smtClean="0"/>
              <a:t>Правило 1</a:t>
            </a:r>
            <a:r>
              <a:rPr lang="ru-RU" sz="2800" b="1" dirty="0" smtClean="0"/>
              <a:t>: Переходить улицу можно только по пешеходным переходам. Самый безопасный переход – подземный.</a:t>
            </a:r>
          </a:p>
          <a:p>
            <a:pPr eaLnBrk="1" hangingPunct="1">
              <a:defRPr/>
            </a:pPr>
            <a:r>
              <a:rPr lang="ru-RU" sz="2800" b="1" u="sng" dirty="0" smtClean="0"/>
              <a:t>Правило 2</a:t>
            </a:r>
            <a:r>
              <a:rPr lang="ru-RU" sz="2800" b="1" dirty="0" smtClean="0"/>
              <a:t>: Если нет подземного перехода, вы должны пользоваться переходом со светофором.</a:t>
            </a:r>
          </a:p>
          <a:p>
            <a:pPr eaLnBrk="1" hangingPunct="1">
              <a:defRPr/>
            </a:pPr>
            <a:endParaRPr lang="ru-R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8" name="Object 5"/>
          <p:cNvGraphicFramePr>
            <a:graphicFrameLocks noGrp="1" noChangeAspect="1"/>
          </p:cNvGraphicFramePr>
          <p:nvPr>
            <p:ph type="title"/>
          </p:nvPr>
        </p:nvGraphicFramePr>
        <p:xfrm flipH="1">
          <a:off x="1346200" y="333375"/>
          <a:ext cx="906463" cy="151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1" r:id="rId3" imgW="2033588" imgH="3390900" progId="">
                  <p:embed/>
                </p:oleObj>
              </mc:Choice>
              <mc:Fallback>
                <p:oleObj r:id="rId3" imgW="2033588" imgH="3390900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 flipH="1">
                        <a:off x="1346200" y="333375"/>
                        <a:ext cx="906463" cy="1511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73238"/>
            <a:ext cx="8229600" cy="4352925"/>
          </a:xfrm>
        </p:spPr>
        <p:txBody>
          <a:bodyPr/>
          <a:lstStyle/>
          <a:p>
            <a:pPr eaLnBrk="1" hangingPunct="1">
              <a:defRPr/>
            </a:pPr>
            <a:endParaRPr lang="ru-RU" sz="2800" b="1" u="sng" smtClean="0"/>
          </a:p>
          <a:p>
            <a:pPr eaLnBrk="1" hangingPunct="1">
              <a:defRPr/>
            </a:pPr>
            <a:r>
              <a:rPr lang="ru-RU" sz="2800" b="1" u="sng" smtClean="0"/>
              <a:t>Правило 3</a:t>
            </a:r>
            <a:r>
              <a:rPr lang="ru-RU" sz="2800" b="1" smtClean="0"/>
              <a:t>: Нельзя переходить улицу на красный свет, даже если нет машин.</a:t>
            </a:r>
          </a:p>
          <a:p>
            <a:pPr eaLnBrk="1" hangingPunct="1">
              <a:defRPr/>
            </a:pPr>
            <a:r>
              <a:rPr lang="ru-RU" sz="2800" b="1" u="sng" smtClean="0"/>
              <a:t>Правило 4</a:t>
            </a:r>
            <a:r>
              <a:rPr lang="ru-RU" sz="2800" b="1" smtClean="0"/>
              <a:t>: Безопаснее всего переходить улицу с группой пешеходов.</a:t>
            </a:r>
          </a:p>
          <a:p>
            <a:pPr eaLnBrk="1" hangingPunct="1">
              <a:defRPr/>
            </a:pPr>
            <a:r>
              <a:rPr lang="ru-RU" sz="2800" b="1" u="sng" smtClean="0"/>
              <a:t>Правило 5</a:t>
            </a:r>
            <a:r>
              <a:rPr lang="ru-RU" sz="2800" b="1" smtClean="0"/>
              <a:t>: Ни в коем случае нельзя выбегать на дорогу (даже если очень спешишь). Перед дорогой надо остановиться.</a:t>
            </a:r>
          </a:p>
        </p:txBody>
      </p:sp>
      <p:pic>
        <p:nvPicPr>
          <p:cNvPr id="6147" name="Picture 4" descr="j023050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32588" y="260350"/>
            <a:ext cx="1738312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ru-RU" sz="2800" b="1" u="sng" smtClean="0">
                <a:solidFill>
                  <a:schemeClr val="tx1"/>
                </a:solidFill>
              </a:rPr>
              <a:t>Правило 6</a:t>
            </a:r>
            <a:r>
              <a:rPr lang="ru-RU" sz="2800" b="1" smtClean="0">
                <a:solidFill>
                  <a:schemeClr val="tx1"/>
                </a:solidFill>
              </a:rPr>
              <a:t>:</a:t>
            </a:r>
            <a:r>
              <a:rPr lang="ru-RU" sz="3600" b="1" smtClean="0">
                <a:solidFill>
                  <a:schemeClr val="tx1"/>
                </a:solidFill>
              </a:rPr>
              <a:t> </a:t>
            </a:r>
            <a:r>
              <a:rPr lang="ru-RU" sz="2800" b="1" smtClean="0">
                <a:solidFill>
                  <a:schemeClr val="tx1"/>
                </a:solidFill>
              </a:rPr>
              <a:t>На дорогах, где нет тротуара, ходите только по левой обочине, навстречу движущемуся транспорту!</a:t>
            </a:r>
          </a:p>
        </p:txBody>
      </p:sp>
      <p:pic>
        <p:nvPicPr>
          <p:cNvPr id="8195" name="Picture 14" descr="image_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49026"/>
          <a:stretch>
            <a:fillRect/>
          </a:stretch>
        </p:blipFill>
        <p:spPr>
          <a:xfrm>
            <a:off x="2195736" y="2564904"/>
            <a:ext cx="4681537" cy="39604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ru-RU" sz="2800" b="1" u="sng" smtClean="0">
                <a:solidFill>
                  <a:schemeClr val="tx1"/>
                </a:solidFill>
              </a:rPr>
              <a:t>Правило 7</a:t>
            </a:r>
            <a:r>
              <a:rPr lang="ru-RU" sz="2800" b="1" smtClean="0">
                <a:solidFill>
                  <a:schemeClr val="tx1"/>
                </a:solidFill>
              </a:rPr>
              <a:t>:</a:t>
            </a:r>
            <a:r>
              <a:rPr lang="ru-RU" sz="3600" b="1" smtClean="0"/>
              <a:t> </a:t>
            </a:r>
            <a:r>
              <a:rPr lang="ru-RU" sz="2800" b="1" smtClean="0">
                <a:solidFill>
                  <a:schemeClr val="tx1"/>
                </a:solidFill>
              </a:rPr>
              <a:t>На дорогах, на проезжей части, на мостовой детям категорически запрещается играть!</a:t>
            </a:r>
          </a:p>
        </p:txBody>
      </p:sp>
      <p:pic>
        <p:nvPicPr>
          <p:cNvPr id="9219" name="Picture 6" descr="image_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39752" y="2132856"/>
            <a:ext cx="4898865" cy="3778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Grp="1" noChangeArrowheads="1"/>
          </p:cNvSpPr>
          <p:nvPr>
            <p:ph type="title"/>
          </p:nvPr>
        </p:nvSpPr>
        <p:spPr>
          <a:xfrm>
            <a:off x="611560" y="404664"/>
            <a:ext cx="7859712" cy="65246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2800" b="1" u="sng" dirty="0" smtClean="0">
                <a:solidFill>
                  <a:schemeClr val="tx1"/>
                </a:solidFill>
              </a:rPr>
              <a:t>Правило 8:</a:t>
            </a:r>
            <a:r>
              <a:rPr lang="ru-RU" sz="2800" b="1" dirty="0" smtClean="0">
                <a:solidFill>
                  <a:schemeClr val="tx1"/>
                </a:solidFill>
              </a:rPr>
              <a:t> Переходить улицу можно где изображена «Зебра» или установлен знак «Пешеходный переход</a:t>
            </a:r>
            <a:r>
              <a:rPr lang="ru-RU" sz="2800" b="1" dirty="0" smtClean="0">
                <a:solidFill>
                  <a:schemeClr val="tx1"/>
                </a:solidFill>
              </a:rPr>
              <a:t>»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/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u="sng" dirty="0" smtClean="0"/>
              <a:t>Правило </a:t>
            </a:r>
            <a:r>
              <a:rPr lang="ru-RU" sz="2800" b="1" u="sng" dirty="0"/>
              <a:t>9:</a:t>
            </a:r>
            <a:r>
              <a:rPr lang="ru-RU" sz="2800" b="1" dirty="0"/>
              <a:t> Запрещается 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переходить </a:t>
            </a:r>
            <a:r>
              <a:rPr lang="ru-RU" sz="2800" b="1" dirty="0"/>
              <a:t>проезжую часть 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дороги </a:t>
            </a:r>
            <a:r>
              <a:rPr lang="ru-RU" sz="2800" b="1" dirty="0"/>
              <a:t>перед близко </a:t>
            </a:r>
            <a:r>
              <a:rPr lang="ru-RU" sz="2800" b="1" dirty="0" smtClean="0"/>
              <a:t>идущим</a:t>
            </a:r>
            <a:br>
              <a:rPr lang="ru-RU" sz="2800" b="1" dirty="0" smtClean="0"/>
            </a:br>
            <a:r>
              <a:rPr lang="ru-RU" sz="2800" b="1" dirty="0" smtClean="0"/>
              <a:t> </a:t>
            </a:r>
            <a:r>
              <a:rPr lang="ru-RU" sz="2800" b="1" dirty="0"/>
              <a:t>транспортом.</a:t>
            </a:r>
            <a:br>
              <a:rPr lang="ru-RU" sz="2800" b="1" dirty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u="sng" dirty="0" smtClean="0"/>
              <a:t>Правило </a:t>
            </a:r>
            <a:r>
              <a:rPr lang="ru-RU" sz="2800" b="1" u="sng" dirty="0"/>
              <a:t>10:</a:t>
            </a:r>
            <a:r>
              <a:rPr lang="ru-RU" sz="2800" b="1" dirty="0"/>
              <a:t> Переходя улицу, 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всегда </a:t>
            </a:r>
            <a:r>
              <a:rPr lang="ru-RU" sz="2800" b="1" dirty="0"/>
              <a:t>надо смотреть: сначала </a:t>
            </a:r>
            <a:r>
              <a:rPr lang="ru-RU" sz="2800" b="1" dirty="0" smtClean="0"/>
              <a:t>–</a:t>
            </a:r>
            <a:br>
              <a:rPr lang="ru-RU" sz="2800" b="1" dirty="0" smtClean="0"/>
            </a:br>
            <a:r>
              <a:rPr lang="ru-RU" sz="2800" b="1" dirty="0" smtClean="0"/>
              <a:t>налево</a:t>
            </a:r>
            <a:r>
              <a:rPr lang="ru-RU" sz="2800" b="1" dirty="0"/>
              <a:t>, а дойдя до середины 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дороги </a:t>
            </a:r>
            <a:r>
              <a:rPr lang="ru-RU" sz="2800" b="1" dirty="0"/>
              <a:t>– направо. </a:t>
            </a:r>
            <a:br>
              <a:rPr lang="ru-RU" sz="2800" b="1" dirty="0"/>
            </a:br>
            <a:r>
              <a:rPr lang="ru-RU" sz="2800" b="1" i="1" dirty="0"/>
              <a:t>   </a:t>
            </a:r>
            <a:r>
              <a:rPr lang="ru-RU" sz="2800" b="1" i="1" dirty="0" smtClean="0"/>
              <a:t/>
            </a:r>
            <a:br>
              <a:rPr lang="ru-RU" sz="2800" b="1" i="1" dirty="0" smtClean="0"/>
            </a:br>
            <a:r>
              <a:rPr lang="ru-RU" sz="2800" b="1" i="1" dirty="0" smtClean="0"/>
              <a:t> </a:t>
            </a:r>
            <a:r>
              <a:rPr lang="ru-RU" sz="2400" b="1" i="1" dirty="0">
                <a:latin typeface="Times New Roman" pitchFamily="18" charset="0"/>
              </a:rPr>
              <a:t>Дорога не тропинка, дорога не канава…Сперва смотри налево, потом смотри направо.</a:t>
            </a:r>
            <a:br>
              <a:rPr lang="ru-RU" sz="2400" b="1" i="1" dirty="0">
                <a:latin typeface="Times New Roman" pitchFamily="18" charset="0"/>
              </a:rPr>
            </a:br>
            <a:endParaRPr lang="ru-RU" sz="2800" b="1" dirty="0" smtClean="0">
              <a:solidFill>
                <a:schemeClr val="tx1"/>
              </a:solidFill>
            </a:endParaRPr>
          </a:p>
        </p:txBody>
      </p:sp>
      <p:pic>
        <p:nvPicPr>
          <p:cNvPr id="10243" name="Picture 6" descr="image_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56176" y="1844824"/>
            <a:ext cx="2649544" cy="3778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ru-RU" sz="2800" b="1" u="sng" smtClean="0">
                <a:solidFill>
                  <a:schemeClr val="tx1"/>
                </a:solidFill>
              </a:rPr>
              <a:t>Правило 11:</a:t>
            </a:r>
            <a:r>
              <a:rPr lang="ru-RU" sz="2800" b="1" smtClean="0">
                <a:solidFill>
                  <a:schemeClr val="tx1"/>
                </a:solidFill>
              </a:rPr>
              <a:t> Нельзя цепляться сзади за автотранспорт. Берегите свою жизнь!</a:t>
            </a:r>
          </a:p>
        </p:txBody>
      </p:sp>
      <p:pic>
        <p:nvPicPr>
          <p:cNvPr id="12291" name="Picture 6" descr="image_7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788024" y="1628800"/>
            <a:ext cx="3959225" cy="49244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836613"/>
            <a:ext cx="8229600" cy="5289550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dirty="0" smtClean="0"/>
              <a:t>Не секрет, что все дети </a:t>
            </a:r>
            <a:r>
              <a:rPr lang="ru-RU" sz="2800" b="1" dirty="0" smtClean="0"/>
              <a:t>любят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dirty="0" smtClean="0"/>
              <a:t>кататься</a:t>
            </a:r>
            <a:r>
              <a:rPr lang="ru-RU" sz="2800" b="1" dirty="0" smtClean="0"/>
              <a:t>. Кто на велосипеде, </a:t>
            </a:r>
            <a:endParaRPr lang="ru-RU" sz="2800" b="1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dirty="0" smtClean="0"/>
              <a:t>кто </a:t>
            </a:r>
            <a:r>
              <a:rPr lang="ru-RU" sz="2800" b="1" dirty="0" smtClean="0"/>
              <a:t>на скейтборде, кто на </a:t>
            </a:r>
            <a:endParaRPr lang="ru-RU" sz="2800" b="1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dirty="0" smtClean="0"/>
              <a:t>самокате. </a:t>
            </a:r>
            <a:r>
              <a:rPr lang="ru-RU" sz="2800" b="1" dirty="0" smtClean="0"/>
              <a:t>Для них тоже есть </a:t>
            </a:r>
            <a:endParaRPr lang="ru-RU" sz="2800" b="1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dirty="0" smtClean="0"/>
              <a:t>свои </a:t>
            </a:r>
            <a:r>
              <a:rPr lang="ru-RU" sz="2800" b="1" dirty="0" smtClean="0"/>
              <a:t>правила безопасности.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800" b="1" u="sng" dirty="0" smtClean="0"/>
          </a:p>
          <a:p>
            <a:pPr eaLnBrk="1" hangingPunct="1">
              <a:defRPr/>
            </a:pPr>
            <a:r>
              <a:rPr lang="ru-RU" sz="2800" b="1" u="sng" dirty="0" smtClean="0"/>
              <a:t>Правило </a:t>
            </a:r>
            <a:r>
              <a:rPr lang="ru-RU" sz="2800" b="1" u="sng" dirty="0" smtClean="0"/>
              <a:t>1:</a:t>
            </a:r>
            <a:r>
              <a:rPr lang="ru-RU" sz="2800" b="1" dirty="0" smtClean="0"/>
              <a:t> Не катайся в местах, где можно случайно выехать на проезжую часть. </a:t>
            </a:r>
          </a:p>
        </p:txBody>
      </p:sp>
      <p:pic>
        <p:nvPicPr>
          <p:cNvPr id="14340" name="Picture 4" descr="j04284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04248" y="836613"/>
            <a:ext cx="1724025" cy="1943100"/>
          </a:xfrm>
          <a:prstGeom prst="rect">
            <a:avLst/>
          </a:prstGeom>
          <a:noFill/>
          <a:ln w="508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3429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endParaRPr lang="ru-RU" sz="4000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268413"/>
            <a:ext cx="8229600" cy="4897437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u="sng" smtClean="0"/>
              <a:t>Правило 2: </a:t>
            </a:r>
            <a:r>
              <a:rPr lang="ru-RU" sz="2800" b="1" smtClean="0"/>
              <a:t>Ездить на велосипеде по дорогам можно только с 14 лет.</a:t>
            </a:r>
          </a:p>
          <a:p>
            <a:pPr eaLnBrk="1" hangingPunct="1">
              <a:defRPr/>
            </a:pPr>
            <a:endParaRPr lang="ru-RU" sz="2800" b="1" smtClean="0"/>
          </a:p>
          <a:p>
            <a:pPr eaLnBrk="1" hangingPunct="1">
              <a:defRPr/>
            </a:pPr>
            <a:r>
              <a:rPr lang="ru-RU" sz="2800" b="1" smtClean="0"/>
              <a:t>Не переезжай дорогу на велосипеде, а переходи её по переходу, ведя велосипед за руль.   </a:t>
            </a:r>
          </a:p>
        </p:txBody>
      </p:sp>
      <p:pic>
        <p:nvPicPr>
          <p:cNvPr id="15364" name="Picture 6" descr="NOCAL5R9XWCAAL64C1CAJ0NCZJCASD2N3TCAS1J3QZCACEDPJ3CAD5YAHVCAZIHE14CA0R6UWICA83T0PYCA65FF2PCAWMPVJNCAH53FSICAD1XKNMCAJ23QUICAAY9NRCCAGGXHJCCA352JVUCAFKPAD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43663" y="3860800"/>
            <a:ext cx="1822450" cy="2376488"/>
          </a:xfrm>
          <a:prstGeom prst="rect">
            <a:avLst/>
          </a:prstGeom>
          <a:noFill/>
          <a:ln w="508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163</TotalTime>
  <Words>277</Words>
  <Application>Microsoft Office PowerPoint</Application>
  <PresentationFormat>Экран (4:3)</PresentationFormat>
  <Paragraphs>32</Paragraphs>
  <Slides>10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0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Arial</vt:lpstr>
      <vt:lpstr>Arial Black</vt:lpstr>
      <vt:lpstr>Century Gothic</vt:lpstr>
      <vt:lpstr>Impact</vt:lpstr>
      <vt:lpstr>Times New Roman</vt:lpstr>
      <vt:lpstr>Wingdings</vt:lpstr>
      <vt:lpstr>Wingdings 3</vt:lpstr>
      <vt:lpstr>Легкий дым</vt:lpstr>
      <vt:lpstr>Презентация PowerPoint</vt:lpstr>
      <vt:lpstr>Безопасность на дорогах</vt:lpstr>
      <vt:lpstr>Презентация PowerPoint</vt:lpstr>
      <vt:lpstr>Правило 6: На дорогах, где нет тротуара, ходите только по левой обочине, навстречу движущемуся транспорту!</vt:lpstr>
      <vt:lpstr>Правило 7: На дорогах, на проезжей части, на мостовой детям категорически запрещается играть!</vt:lpstr>
      <vt:lpstr>Правило 8: Переходить улицу можно где изображена «Зебра» или установлен знак «Пешеходный переход»  Правило 9: Запрещается  переходить проезжую часть  дороги перед близко идущим  транспортом.  Правило 10: Переходя улицу,  всегда надо смотреть: сначала – налево, а дойдя до середины  дороги – направо.       Дорога не тропинка, дорога не канава…Сперва смотри налево, потом смотри направо. </vt:lpstr>
      <vt:lpstr>Правило 11: Нельзя цепляться сзади за автотранспорт. Берегите свою жизнь!</vt:lpstr>
      <vt:lpstr>Презентация PowerPoint</vt:lpstr>
      <vt:lpstr>Презентация PowerPoint</vt:lpstr>
      <vt:lpstr>Ребята!</vt:lpstr>
    </vt:vector>
  </TitlesOfParts>
  <Company>SCHOOL32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дорожного движения для школьников</dc:title>
  <dc:creator>M-8</dc:creator>
  <cp:lastModifiedBy>111</cp:lastModifiedBy>
  <cp:revision>12</cp:revision>
  <dcterms:created xsi:type="dcterms:W3CDTF">2010-03-02T07:45:02Z</dcterms:created>
  <dcterms:modified xsi:type="dcterms:W3CDTF">2020-06-25T05:36:05Z</dcterms:modified>
</cp:coreProperties>
</file>